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73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</p:sldIdLst>
  <p:sldSz cx="10693400" cy="7561263"/>
  <p:notesSz cx="6797675" cy="9928225"/>
  <p:defaultTextStyle>
    <a:defPPr>
      <a:defRPr lang="ru-RU"/>
    </a:defPPr>
    <a:lvl1pPr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20700" indent="-63500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42988" indent="-128588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63688" indent="-192088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85975" indent="-257175" algn="l" defTabSz="10429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23">
          <p15:clr>
            <a:srgbClr val="A4A3A4"/>
          </p15:clr>
        </p15:guide>
        <p15:guide id="2" orient="horz" pos="612">
          <p15:clr>
            <a:srgbClr val="A4A3A4"/>
          </p15:clr>
        </p15:guide>
        <p15:guide id="3" orient="horz" pos="204">
          <p15:clr>
            <a:srgbClr val="A4A3A4"/>
          </p15:clr>
        </p15:guide>
        <p15:guide id="4" orient="horz" pos="4558">
          <p15:clr>
            <a:srgbClr val="A4A3A4"/>
          </p15:clr>
        </p15:guide>
        <p15:guide id="5" pos="3867">
          <p15:clr>
            <a:srgbClr val="A4A3A4"/>
          </p15:clr>
        </p15:guide>
        <p15:guide id="6" pos="6634">
          <p15:clr>
            <a:srgbClr val="A4A3A4"/>
          </p15:clr>
        </p15:guide>
        <p15:guide id="7" pos="2143">
          <p15:clr>
            <a:srgbClr val="A4A3A4"/>
          </p15:clr>
        </p15:guide>
        <p15:guide id="8" pos="5273">
          <p15:clr>
            <a:srgbClr val="A4A3A4"/>
          </p15:clr>
        </p15:guide>
        <p15:guide id="9" pos="6226">
          <p15:clr>
            <a:srgbClr val="A4A3A4"/>
          </p15:clr>
        </p15:guide>
        <p15:guide id="10" pos="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AA9"/>
    <a:srgbClr val="F51938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6" autoAdjust="0"/>
    <p:restoredTop sz="96522" autoAdjust="0"/>
  </p:normalViewPr>
  <p:slideViewPr>
    <p:cSldViewPr>
      <p:cViewPr varScale="1">
        <p:scale>
          <a:sx n="64" d="100"/>
          <a:sy n="64" d="100"/>
        </p:scale>
        <p:origin x="1602" y="48"/>
      </p:cViewPr>
      <p:guideLst>
        <p:guide orient="horz" pos="3923"/>
        <p:guide orient="horz" pos="612"/>
        <p:guide orient="horz" pos="204"/>
        <p:guide orient="horz" pos="4558"/>
        <p:guide pos="3867"/>
        <p:guide pos="6634"/>
        <p:guide pos="2143"/>
        <p:guide pos="5273"/>
        <p:guide pos="6226"/>
        <p:guide pos="5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429DF8-BB1A-4918-9B77-A4E250E04645}" type="datetimeFigureOut">
              <a:rPr lang="ru-RU"/>
              <a:pPr>
                <a:defRPr/>
              </a:pPr>
              <a:t>08.04.2026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33427AE-FD92-424D-BB86-78004E825C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398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77230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FB760-7FD9-4762-823B-1B780FE270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203915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E5C57-C10B-4AE9-819B-16035A2A8D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818033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28FBD2-C077-4FB2-A439-BC5080CBE7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757261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50D795-420E-450F-8517-B84FB32653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773405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B1CC7C-1EA7-4A76-83B0-D4FA211FC2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415573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712B9-9C24-4BB7-B87A-45D1FDAF6E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87038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9CE953-C1A4-4FB6-96E3-BE3426340D1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0724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>
              <a:defRPr/>
            </a:lvl1pPr>
          </a:lstStyle>
          <a:p>
            <a:fld id="{0732E9BD-11A2-44F8-9B6F-9EFE106FBD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251740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6D3E-93C3-49A6-AA7B-F289DE2A04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706176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2D16F-A7E3-4B06-AD7F-B7322435A4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388011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1150"/>
            <a:ext cx="725488" cy="696913"/>
          </a:xfrm>
          <a:prstGeom prst="rect">
            <a:avLst/>
          </a:prstGeom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lnSpc>
                <a:spcPts val="2400"/>
              </a:lnSpc>
              <a:defRPr sz="27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866A5BCB-F3CC-4D56-8ACF-F5B1086356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7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</p:sldLayoutIdLst>
  <p:transition spd="slow">
    <p:fade/>
  </p:transition>
  <p:hf hdr="0" ftr="0" dt="0"/>
  <p:txStyles>
    <p:titleStyle>
      <a:lvl1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538" indent="-363538" algn="l" defTabSz="1042988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36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93663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29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39838" algn="just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393700" algn="l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7.gif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ctrTitle"/>
          </p:nvPr>
        </p:nvSpPr>
        <p:spPr>
          <a:xfrm>
            <a:off x="809625" y="3348038"/>
            <a:ext cx="9090025" cy="237648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altLang="ru-RU" sz="5300" dirty="0" smtClean="0">
                <a:latin typeface="Times New Roman" pitchFamily="18" charset="0"/>
                <a:cs typeface="Times New Roman" pitchFamily="18" charset="0"/>
              </a:rPr>
              <a:t>Электронные сервисы </a:t>
            </a:r>
            <a:br>
              <a:rPr lang="ru-RU" alt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300" dirty="0" smtClean="0">
                <a:latin typeface="Times New Roman" pitchFamily="18" charset="0"/>
                <a:cs typeface="Times New Roman" pitchFamily="18" charset="0"/>
              </a:rPr>
              <a:t>ФНС России</a:t>
            </a:r>
            <a:br>
              <a:rPr lang="ru-RU" altLang="ru-RU" sz="53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1788" y="5627688"/>
            <a:ext cx="7486650" cy="1933575"/>
          </a:xfrm>
        </p:spPr>
        <p:txBody>
          <a:bodyPr/>
          <a:lstStyle/>
          <a:p>
            <a:pPr eaLnBrk="1" hangingPunct="1">
              <a:buFont typeface="+mj-lt"/>
              <a:buNone/>
            </a:pPr>
            <a:endParaRPr lang="ru-RU" altLang="ru-RU" sz="4000" smtClean="0"/>
          </a:p>
          <a:p>
            <a:pPr eaLnBrk="1" hangingPunct="1">
              <a:buFont typeface="+mj-lt"/>
              <a:buNone/>
            </a:pPr>
            <a:r>
              <a:rPr lang="en-US" altLang="ru-RU" sz="2400" smtClean="0"/>
              <a:t>WWW.NALOG.GOV.RU</a:t>
            </a:r>
            <a:endParaRPr lang="ru-RU" altLang="ru-RU" sz="2400" smtClean="0"/>
          </a:p>
        </p:txBody>
      </p:sp>
      <p:sp>
        <p:nvSpPr>
          <p:cNvPr id="5" name="TextBox 4"/>
          <p:cNvSpPr txBox="1"/>
          <p:nvPr/>
        </p:nvSpPr>
        <p:spPr>
          <a:xfrm>
            <a:off x="3330575" y="2555875"/>
            <a:ext cx="4176713" cy="1008063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ФЕДЕРАЛЬНАЯ НАЛОГОВАЯ СЛУЖБА</a:t>
            </a:r>
          </a:p>
        </p:txBody>
      </p:sp>
    </p:spTree>
    <p:extLst>
      <p:ext uri="{BB962C8B-B14F-4D97-AF65-F5344CB8AC3E}">
        <p14:creationId xmlns:p14="http://schemas.microsoft.com/office/powerpoint/2010/main" val="599756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5580063"/>
            <a:ext cx="10693400" cy="2163762"/>
          </a:xfrm>
        </p:spPr>
        <p:txBody>
          <a:bodyPr/>
          <a:lstStyle/>
          <a:p>
            <a:pPr indent="0" eaLnBrk="1" hangingPunct="1">
              <a:buFont typeface="+mj-lt"/>
              <a:buNone/>
            </a:pPr>
            <a:r>
              <a:rPr lang="ru-RU" altLang="ru-RU" sz="7000" b="1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17302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882650" y="3421063"/>
            <a:ext cx="9090025" cy="2808287"/>
          </a:xfrm>
        </p:spPr>
        <p:txBody>
          <a:bodyPr/>
          <a:lstStyle/>
          <a:p>
            <a:pPr algn="ctr" eaLnBrk="1" hangingPunct="1"/>
            <a:r>
              <a:rPr lang="ru-RU" altLang="ru-RU" sz="4000" smtClean="0"/>
              <a:t>Докладчик:</a:t>
            </a:r>
            <a:r>
              <a:rPr lang="ru-RU" altLang="ru-RU" sz="3000" smtClean="0"/>
              <a:t/>
            </a:r>
            <a:br>
              <a:rPr lang="ru-RU" altLang="ru-RU" sz="3000" smtClean="0"/>
            </a:br>
            <a:r>
              <a:rPr lang="ru-RU" altLang="ru-RU" sz="3000" smtClean="0"/>
              <a:t>заместитель начальника</a:t>
            </a:r>
            <a:br>
              <a:rPr lang="ru-RU" altLang="ru-RU" sz="3000" smtClean="0"/>
            </a:br>
            <a:r>
              <a:rPr lang="ru-RU" altLang="ru-RU" sz="3000" smtClean="0"/>
              <a:t>отдела оказания государственных услуг</a:t>
            </a:r>
            <a:br>
              <a:rPr lang="ru-RU" altLang="ru-RU" sz="3000" smtClean="0"/>
            </a:br>
            <a:r>
              <a:rPr lang="ru-RU" altLang="ru-RU" sz="3000" smtClean="0"/>
              <a:t>Рутианиди Елена Владимировна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1788" y="6372225"/>
            <a:ext cx="7486650" cy="1933575"/>
          </a:xfrm>
        </p:spPr>
        <p:txBody>
          <a:bodyPr/>
          <a:lstStyle/>
          <a:p>
            <a:pPr eaLnBrk="1" hangingPunct="1">
              <a:buFont typeface="+mj-lt"/>
              <a:buNone/>
            </a:pPr>
            <a:r>
              <a:rPr lang="ru-RU" altLang="ru-RU" sz="3000" smtClean="0"/>
              <a:t>8 (3902) 24 84 05 (вн.1802)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0575" y="2555875"/>
            <a:ext cx="4176713" cy="1008063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ФЕДЕРАЛЬНАЯ НАЛОГОВАЯ СЛУЖБА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phic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6075"/>
            <a:ext cx="14255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3"/>
          <p:cNvSpPr>
            <a:spLocks noChangeArrowheads="1"/>
          </p:cNvSpPr>
          <p:nvPr/>
        </p:nvSpPr>
        <p:spPr bwMode="auto">
          <a:xfrm>
            <a:off x="7762875" y="381000"/>
            <a:ext cx="2073275" cy="35083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401" tIns="39200" rIns="78401" bIns="39200" anchor="ctr">
            <a:spAutoFit/>
          </a:bodyPr>
          <a:lstStyle>
            <a:lvl1pPr defTabSz="19161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9161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9161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9161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9161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916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916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916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916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1100">
                <a:solidFill>
                  <a:schemeClr val="bg1"/>
                </a:solidFill>
                <a:latin typeface="Golos Text" pitchFamily="34" charset="0"/>
              </a:rPr>
              <a:t>WWW.NALOG.GOV.RU</a:t>
            </a:r>
            <a:endParaRPr lang="ru-RU" altLang="ru-RU" sz="1100">
              <a:solidFill>
                <a:schemeClr val="bg1"/>
              </a:solidFill>
              <a:latin typeface="Golos Text" pitchFamily="34" charset="0"/>
            </a:endParaRPr>
          </a:p>
        </p:txBody>
      </p:sp>
      <p:pic>
        <p:nvPicPr>
          <p:cNvPr id="13316" name="Graphic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548438"/>
            <a:ext cx="4238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/>
          </p:cNvPr>
          <p:cNvSpPr txBox="1"/>
          <p:nvPr/>
        </p:nvSpPr>
        <p:spPr>
          <a:xfrm>
            <a:off x="2033588" y="6516688"/>
            <a:ext cx="2381250" cy="323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+mn-cs"/>
              </a:rPr>
              <a:t>8 (800) 222-22-22</a:t>
            </a:r>
          </a:p>
        </p:txBody>
      </p:sp>
      <p:sp>
        <p:nvSpPr>
          <p:cNvPr id="13318" name="TextBox 17"/>
          <p:cNvSpPr txBox="1">
            <a:spLocks noChangeArrowheads="1"/>
          </p:cNvSpPr>
          <p:nvPr/>
        </p:nvSpPr>
        <p:spPr bwMode="auto">
          <a:xfrm>
            <a:off x="2033588" y="6877050"/>
            <a:ext cx="2665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>
                <a:solidFill>
                  <a:srgbClr val="000000"/>
                </a:solidFill>
                <a:latin typeface="Golos Text" pitchFamily="34" charset="0"/>
              </a:rPr>
              <a:t>Бесплатный многоканальный телефон </a:t>
            </a:r>
            <a:br>
              <a:rPr lang="ru-RU" altLang="ru-RU" sz="1000">
                <a:solidFill>
                  <a:srgbClr val="000000"/>
                </a:solidFill>
                <a:latin typeface="Golos Text" pitchFamily="34" charset="0"/>
              </a:rPr>
            </a:br>
            <a:r>
              <a:rPr lang="ru-RU" altLang="ru-RU" sz="1000">
                <a:solidFill>
                  <a:srgbClr val="000000"/>
                </a:solidFill>
                <a:latin typeface="Golos Text" pitchFamily="34" charset="0"/>
              </a:rPr>
              <a:t>контакт-центра ФНС России</a:t>
            </a:r>
          </a:p>
        </p:txBody>
      </p:sp>
      <p:pic>
        <p:nvPicPr>
          <p:cNvPr id="13319" name="Graphic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6300788"/>
            <a:ext cx="14414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Рисунок 62" descr="http://qrcoder.ru/code/?https%3A%2F%2Fwww.nalog.gov.ru%2Frn77%2F&amp;4&amp;0"/>
          <p:cNvPicPr/>
          <p:nvPr/>
        </p:nvPicPr>
        <p:blipFill>
          <a:blip r:embed="rId5" cstate="print">
            <a:extLst/>
          </a:blip>
          <a:srcRect l="9096" t="8568" r="8240" b="10171"/>
          <a:stretch>
            <a:fillRect/>
          </a:stretch>
        </p:blipFill>
        <p:spPr bwMode="auto">
          <a:xfrm>
            <a:off x="8875092" y="6444927"/>
            <a:ext cx="765403" cy="712504"/>
          </a:xfrm>
          <a:prstGeom prst="roundRect">
            <a:avLst>
              <a:gd name="adj" fmla="val 14218"/>
            </a:avLst>
          </a:prstGeom>
          <a:noFill/>
          <a:ln>
            <a:noFill/>
          </a:ln>
        </p:spPr>
      </p:pic>
      <p:cxnSp>
        <p:nvCxnSpPr>
          <p:cNvPr id="18" name="Прямая со стрелкой 17"/>
          <p:cNvCxnSpPr/>
          <p:nvPr/>
        </p:nvCxnSpPr>
        <p:spPr>
          <a:xfrm rot="16200000">
            <a:off x="7297737" y="2620963"/>
            <a:ext cx="779463" cy="6492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2" name="Заголовок 10"/>
          <p:cNvSpPr>
            <a:spLocks noGrp="1"/>
          </p:cNvSpPr>
          <p:nvPr>
            <p:ph type="title"/>
          </p:nvPr>
        </p:nvSpPr>
        <p:spPr>
          <a:xfrm>
            <a:off x="960438" y="552450"/>
            <a:ext cx="9210675" cy="1068388"/>
          </a:xfrm>
        </p:spPr>
        <p:txBody>
          <a:bodyPr/>
          <a:lstStyle/>
          <a:p>
            <a:pPr algn="ctr" defTabSz="1042988" fontAlgn="base">
              <a:spcAft>
                <a:spcPct val="0"/>
              </a:spcAft>
            </a:pPr>
            <a:r>
              <a:rPr lang="ru-RU" altLang="ru-RU" sz="3200" smtClean="0"/>
              <a:t>Новый порядок внесения ОКВЭД в ЕГРЮЛ и ЕГРИП </a:t>
            </a:r>
            <a:r>
              <a:rPr lang="ru-RU" altLang="ru-RU" sz="2400" smtClean="0"/>
              <a:t>(Федеральный закон от 28.12.2024 №529-ФЗ)</a:t>
            </a:r>
          </a:p>
        </p:txBody>
      </p:sp>
      <p:pic>
        <p:nvPicPr>
          <p:cNvPr id="13323" name="Содержимое 14" descr="оквэд 02.bmp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088" y="1692275"/>
            <a:ext cx="8990012" cy="4533900"/>
          </a:xfrm>
        </p:spPr>
      </p:pic>
    </p:spTree>
    <p:extLst>
      <p:ext uri="{BB962C8B-B14F-4D97-AF65-F5344CB8AC3E}">
        <p14:creationId xmlns:p14="http://schemas.microsoft.com/office/powerpoint/2010/main" val="4016013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phic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6075"/>
            <a:ext cx="14255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3"/>
          <p:cNvSpPr>
            <a:spLocks noChangeArrowheads="1"/>
          </p:cNvSpPr>
          <p:nvPr/>
        </p:nvSpPr>
        <p:spPr bwMode="auto">
          <a:xfrm>
            <a:off x="7762875" y="381000"/>
            <a:ext cx="2073275" cy="35083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401" tIns="39200" rIns="78401" bIns="39200" anchor="ctr">
            <a:spAutoFit/>
          </a:bodyPr>
          <a:lstStyle>
            <a:lvl1pPr defTabSz="19161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9161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9161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9161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9161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916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916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916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916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1100">
                <a:solidFill>
                  <a:schemeClr val="bg1"/>
                </a:solidFill>
                <a:latin typeface="Golos Text" panose="020B0503020202020204" pitchFamily="34" charset="0"/>
              </a:rPr>
              <a:t>WWW.NALOG.GOV.RU</a:t>
            </a:r>
            <a:endParaRPr lang="ru-RU" altLang="ru-RU" sz="1100">
              <a:solidFill>
                <a:schemeClr val="bg1"/>
              </a:solidFill>
              <a:latin typeface="Golos Text" panose="020B0503020202020204" pitchFamily="34" charset="0"/>
            </a:endParaRPr>
          </a:p>
        </p:txBody>
      </p:sp>
      <p:pic>
        <p:nvPicPr>
          <p:cNvPr id="13316" name="Graphic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548438"/>
            <a:ext cx="4238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/>
          </p:cNvPr>
          <p:cNvSpPr txBox="1"/>
          <p:nvPr/>
        </p:nvSpPr>
        <p:spPr>
          <a:xfrm>
            <a:off x="1314450" y="6516688"/>
            <a:ext cx="2381250" cy="323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+mn-cs"/>
              </a:rPr>
              <a:t>8 (800) 222-22-22</a:t>
            </a:r>
          </a:p>
        </p:txBody>
      </p:sp>
      <p:sp>
        <p:nvSpPr>
          <p:cNvPr id="13318" name="TextBox 17"/>
          <p:cNvSpPr txBox="1">
            <a:spLocks noChangeArrowheads="1"/>
          </p:cNvSpPr>
          <p:nvPr/>
        </p:nvSpPr>
        <p:spPr bwMode="auto">
          <a:xfrm>
            <a:off x="1314450" y="6877050"/>
            <a:ext cx="2665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>
                <a:solidFill>
                  <a:srgbClr val="000000"/>
                </a:solidFill>
                <a:latin typeface="Golos Text" panose="020B0503020202020204" pitchFamily="34" charset="0"/>
              </a:rPr>
              <a:t>Бесплатный многоканальный телефон </a:t>
            </a:r>
            <a:br>
              <a:rPr lang="ru-RU" altLang="ru-RU" sz="1000">
                <a:solidFill>
                  <a:srgbClr val="000000"/>
                </a:solidFill>
                <a:latin typeface="Golos Text" panose="020B0503020202020204" pitchFamily="34" charset="0"/>
              </a:rPr>
            </a:br>
            <a:r>
              <a:rPr lang="ru-RU" altLang="ru-RU" sz="1000">
                <a:solidFill>
                  <a:srgbClr val="000000"/>
                </a:solidFill>
                <a:latin typeface="Golos Text" panose="020B0503020202020204" pitchFamily="34" charset="0"/>
              </a:rPr>
              <a:t>контакт-центра ФНС России</a:t>
            </a:r>
          </a:p>
        </p:txBody>
      </p:sp>
      <p:pic>
        <p:nvPicPr>
          <p:cNvPr id="13319" name="Graphic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6438900"/>
            <a:ext cx="14414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rot="16200000">
            <a:off x="7297737" y="2620963"/>
            <a:ext cx="779463" cy="6492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Заголовок 10"/>
          <p:cNvSpPr>
            <a:spLocks noGrp="1"/>
          </p:cNvSpPr>
          <p:nvPr>
            <p:ph type="title"/>
          </p:nvPr>
        </p:nvSpPr>
        <p:spPr>
          <a:xfrm>
            <a:off x="809625" y="684213"/>
            <a:ext cx="9505950" cy="576262"/>
          </a:xfrm>
        </p:spPr>
        <p:txBody>
          <a:bodyPr/>
          <a:lstStyle/>
          <a:p>
            <a:pPr algn="ctr"/>
            <a:r>
              <a:rPr lang="ru-RU" altLang="ru-RU" sz="3200" smtClean="0"/>
              <a:t>Реализация промостраницы и сервиса на сайте ФНС</a:t>
            </a:r>
            <a:r>
              <a:rPr lang="ru-RU" altLang="ru-RU" sz="2800" smtClean="0"/>
              <a:t> </a:t>
            </a:r>
          </a:p>
        </p:txBody>
      </p:sp>
      <p:pic>
        <p:nvPicPr>
          <p:cNvPr id="63" name="Рисунок 62" descr="http://qrcoder.ru/code/?https%3A%2F%2Fwww.nalog.gov.ru%2Frn77%2F&amp;4&amp;0"/>
          <p:cNvPicPr/>
          <p:nvPr/>
        </p:nvPicPr>
        <p:blipFill>
          <a:blip r:embed="rId5" cstate="print">
            <a:extLst/>
          </a:blip>
          <a:srcRect l="9096" t="8568" r="8240" b="10171"/>
          <a:stretch>
            <a:fillRect/>
          </a:stretch>
        </p:blipFill>
        <p:spPr bwMode="auto">
          <a:xfrm>
            <a:off x="8984736" y="6531909"/>
            <a:ext cx="765403" cy="712504"/>
          </a:xfrm>
          <a:prstGeom prst="roundRect">
            <a:avLst>
              <a:gd name="adj" fmla="val 14218"/>
            </a:avLst>
          </a:prstGeom>
          <a:noFill/>
          <a:ln>
            <a:noFill/>
          </a:ln>
        </p:spPr>
      </p:pic>
      <p:pic>
        <p:nvPicPr>
          <p:cNvPr id="13323" name="Picture 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88" y="1692275"/>
            <a:ext cx="4473575" cy="4654550"/>
          </a:xfrm>
          <a:noFill/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70438" y="4284663"/>
            <a:ext cx="5113337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Стрелка вправо 20"/>
          <p:cNvSpPr/>
          <p:nvPr/>
        </p:nvSpPr>
        <p:spPr>
          <a:xfrm>
            <a:off x="4122738" y="5653088"/>
            <a:ext cx="647700" cy="647700"/>
          </a:xfrm>
          <a:prstGeom prst="rightArrow">
            <a:avLst>
              <a:gd name="adj1" fmla="val 50000"/>
              <a:gd name="adj2" fmla="val 45591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914900" y="2700338"/>
            <a:ext cx="503238" cy="647700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80" name="Picture 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/>
          <a:srcRect/>
          <a:stretch>
            <a:fillRect/>
          </a:stretch>
        </p:blipFill>
        <p:spPr>
          <a:xfrm>
            <a:off x="5418138" y="1404938"/>
            <a:ext cx="4468812" cy="28082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5498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phic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46075"/>
            <a:ext cx="14255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3"/>
          <p:cNvSpPr>
            <a:spLocks noChangeArrowheads="1"/>
          </p:cNvSpPr>
          <p:nvPr/>
        </p:nvSpPr>
        <p:spPr bwMode="auto">
          <a:xfrm>
            <a:off x="7762875" y="381000"/>
            <a:ext cx="2073275" cy="35083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401" tIns="39200" rIns="78401" bIns="39200" anchor="ctr">
            <a:spAutoFit/>
          </a:bodyPr>
          <a:lstStyle>
            <a:lvl1pPr defTabSz="19161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9161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9161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9161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91611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916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916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916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916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1100">
                <a:solidFill>
                  <a:schemeClr val="bg1"/>
                </a:solidFill>
                <a:latin typeface="Golos Text" panose="020B0503020202020204" pitchFamily="34" charset="0"/>
              </a:rPr>
              <a:t>WWW.NALOG.GOV.RU</a:t>
            </a:r>
            <a:endParaRPr lang="ru-RU" altLang="ru-RU" sz="1100">
              <a:solidFill>
                <a:schemeClr val="bg1"/>
              </a:solidFill>
              <a:latin typeface="Golos Text" panose="020B0503020202020204" pitchFamily="34" charset="0"/>
            </a:endParaRPr>
          </a:p>
        </p:txBody>
      </p:sp>
      <p:pic>
        <p:nvPicPr>
          <p:cNvPr id="13316" name="Graphic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548438"/>
            <a:ext cx="4238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/>
          </p:cNvPr>
          <p:cNvSpPr txBox="1"/>
          <p:nvPr/>
        </p:nvSpPr>
        <p:spPr>
          <a:xfrm>
            <a:off x="1314450" y="6516688"/>
            <a:ext cx="2381250" cy="323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+mn-cs"/>
              </a:rPr>
              <a:t>8 (800) 222-22-22</a:t>
            </a:r>
          </a:p>
        </p:txBody>
      </p:sp>
      <p:sp>
        <p:nvSpPr>
          <p:cNvPr id="13318" name="TextBox 17"/>
          <p:cNvSpPr txBox="1">
            <a:spLocks noChangeArrowheads="1"/>
          </p:cNvSpPr>
          <p:nvPr/>
        </p:nvSpPr>
        <p:spPr bwMode="auto">
          <a:xfrm>
            <a:off x="1314450" y="6877050"/>
            <a:ext cx="2665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>
                <a:solidFill>
                  <a:srgbClr val="000000"/>
                </a:solidFill>
                <a:latin typeface="Golos Text" panose="020B0503020202020204" pitchFamily="34" charset="0"/>
              </a:rPr>
              <a:t>Бесплатный многоканальный телефон </a:t>
            </a:r>
            <a:br>
              <a:rPr lang="ru-RU" altLang="ru-RU" sz="1000">
                <a:solidFill>
                  <a:srgbClr val="000000"/>
                </a:solidFill>
                <a:latin typeface="Golos Text" panose="020B0503020202020204" pitchFamily="34" charset="0"/>
              </a:rPr>
            </a:br>
            <a:r>
              <a:rPr lang="ru-RU" altLang="ru-RU" sz="1000">
                <a:solidFill>
                  <a:srgbClr val="000000"/>
                </a:solidFill>
                <a:latin typeface="Golos Text" panose="020B0503020202020204" pitchFamily="34" charset="0"/>
              </a:rPr>
              <a:t>контакт-центра ФНС России</a:t>
            </a:r>
          </a:p>
        </p:txBody>
      </p:sp>
      <p:pic>
        <p:nvPicPr>
          <p:cNvPr id="13319" name="Graphic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6438900"/>
            <a:ext cx="14414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Заголовок 10"/>
          <p:cNvSpPr>
            <a:spLocks noGrp="1"/>
          </p:cNvSpPr>
          <p:nvPr>
            <p:ph type="title"/>
          </p:nvPr>
        </p:nvSpPr>
        <p:spPr>
          <a:xfrm>
            <a:off x="962025" y="552450"/>
            <a:ext cx="8488363" cy="636588"/>
          </a:xfrm>
        </p:spPr>
        <p:txBody>
          <a:bodyPr/>
          <a:lstStyle/>
          <a:p>
            <a:pPr algn="ctr"/>
            <a:r>
              <a:rPr lang="ru-RU" altLang="ru-RU" sz="3000" smtClean="0"/>
              <a:t>Промостраницы и сервисы на сайте ФНС</a:t>
            </a:r>
          </a:p>
        </p:txBody>
      </p:sp>
      <p:pic>
        <p:nvPicPr>
          <p:cNvPr id="63" name="Рисунок 62" descr="http://qrcoder.ru/code/?https%3A%2F%2Fwww.nalog.gov.ru%2Frn77%2F&amp;4&amp;0"/>
          <p:cNvPicPr/>
          <p:nvPr/>
        </p:nvPicPr>
        <p:blipFill>
          <a:blip r:embed="rId5" cstate="print">
            <a:extLst/>
          </a:blip>
          <a:srcRect l="9096" t="8568" r="8240" b="10171"/>
          <a:stretch>
            <a:fillRect/>
          </a:stretch>
        </p:blipFill>
        <p:spPr bwMode="auto">
          <a:xfrm>
            <a:off x="8984736" y="6531909"/>
            <a:ext cx="765403" cy="712504"/>
          </a:xfrm>
          <a:prstGeom prst="roundRect">
            <a:avLst>
              <a:gd name="adj" fmla="val 14218"/>
            </a:avLst>
          </a:prstGeom>
          <a:noFill/>
          <a:ln>
            <a:noFill/>
          </a:ln>
        </p:spPr>
      </p:pic>
      <p:pic>
        <p:nvPicPr>
          <p:cNvPr id="16401" name="Picture 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738188" y="1260475"/>
            <a:ext cx="6192837" cy="31686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402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5718175" y="1189038"/>
            <a:ext cx="4878388" cy="2663825"/>
          </a:xfrm>
          <a:ln w="3175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Стрелка вправо 22"/>
          <p:cNvSpPr/>
          <p:nvPr/>
        </p:nvSpPr>
        <p:spPr>
          <a:xfrm>
            <a:off x="5275263" y="3276600"/>
            <a:ext cx="576262" cy="360363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8188" y="4500563"/>
            <a:ext cx="4248150" cy="2736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Выгнутая влево стрелка 24"/>
          <p:cNvSpPr/>
          <p:nvPr/>
        </p:nvSpPr>
        <p:spPr>
          <a:xfrm>
            <a:off x="666750" y="1981200"/>
            <a:ext cx="358775" cy="3024188"/>
          </a:xfrm>
          <a:prstGeom prst="curvedRightArrow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70438" y="5076825"/>
            <a:ext cx="3149600" cy="1954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70888" y="3636963"/>
            <a:ext cx="1973262" cy="2587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471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388" cy="5324475"/>
          </a:xfrm>
        </p:spPr>
        <p:txBody>
          <a:bodyPr/>
          <a:lstStyle/>
          <a:p>
            <a:r>
              <a:rPr lang="ru-RU" altLang="zh-CN" sz="2600" smtClean="0">
                <a:cs typeface="Times New Roman" panose="02020603050405020304" pitchFamily="18" charset="0"/>
              </a:rPr>
              <a:t>Сервис позволяет узнать следующую информацию:</a:t>
            </a:r>
          </a:p>
          <a:p>
            <a:r>
              <a:rPr lang="ru-RU" altLang="zh-CN" sz="2600" smtClean="0">
                <a:cs typeface="Times New Roman" panose="02020603050405020304" pitchFamily="18" charset="0"/>
              </a:rPr>
              <a:t>-ИНН, ОГРН, юридический адрес;</a:t>
            </a:r>
          </a:p>
          <a:p>
            <a:r>
              <a:rPr lang="ru-RU" altLang="zh-CN" sz="2600" smtClean="0">
                <a:cs typeface="Times New Roman" panose="02020603050405020304" pitchFamily="18" charset="0"/>
              </a:rPr>
              <a:t>-виды деятельности;</a:t>
            </a:r>
          </a:p>
          <a:p>
            <a:r>
              <a:rPr lang="ru-RU" altLang="zh-CN" sz="2600" smtClean="0">
                <a:cs typeface="Times New Roman" panose="02020603050405020304" pitchFamily="18" charset="0"/>
              </a:rPr>
              <a:t>-размер уставного капитала;</a:t>
            </a:r>
          </a:p>
          <a:p>
            <a:r>
              <a:rPr lang="ru-RU" altLang="zh-CN" sz="2600" smtClean="0">
                <a:cs typeface="Times New Roman" panose="02020603050405020304" pitchFamily="18" charset="0"/>
              </a:rPr>
              <a:t>-данные о руководителях  и учредителях;</a:t>
            </a:r>
          </a:p>
          <a:p>
            <a:r>
              <a:rPr lang="ru-RU" altLang="zh-CN" sz="2600" smtClean="0">
                <a:cs typeface="Times New Roman" panose="02020603050405020304" pitchFamily="18" charset="0"/>
              </a:rPr>
              <a:t>-сведения о применении специальных налоговых режимов;</a:t>
            </a:r>
          </a:p>
          <a:p>
            <a:r>
              <a:rPr lang="ru-RU" altLang="zh-CN" sz="2600" smtClean="0">
                <a:cs typeface="Times New Roman" panose="02020603050405020304" pitchFamily="18" charset="0"/>
              </a:rPr>
              <a:t>-среднесписочную численность сотрудников;</a:t>
            </a:r>
          </a:p>
          <a:p>
            <a:r>
              <a:rPr lang="ru-RU" altLang="zh-CN" sz="2600" smtClean="0">
                <a:cs typeface="Times New Roman" panose="02020603050405020304" pitchFamily="18" charset="0"/>
              </a:rPr>
              <a:t>-доходы и расходы по бухгалтерской отчетности;</a:t>
            </a:r>
          </a:p>
          <a:p>
            <a:r>
              <a:rPr lang="ru-RU" altLang="zh-CN" sz="2600" smtClean="0">
                <a:cs typeface="Times New Roman" panose="02020603050405020304" pitchFamily="18" charset="0"/>
              </a:rPr>
              <a:t>-задолженность по налогам и взносам.</a:t>
            </a:r>
          </a:p>
          <a:p>
            <a:endParaRPr lang="ru-RU" altLang="zh-CN" sz="1400" smtClean="0">
              <a:cs typeface="Times New Roman" panose="02020603050405020304" pitchFamily="18" charset="0"/>
            </a:endParaRPr>
          </a:p>
        </p:txBody>
      </p:sp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>
          <a:xfrm>
            <a:off x="962025" y="552450"/>
            <a:ext cx="8580438" cy="995363"/>
          </a:xfrm>
        </p:spPr>
        <p:txBody>
          <a:bodyPr/>
          <a:lstStyle/>
          <a:p>
            <a:pPr algn="ctr" defTabSz="1042988" fontAlgn="base">
              <a:spcAft>
                <a:spcPct val="0"/>
              </a:spcAft>
            </a:pPr>
            <a:r>
              <a:rPr lang="ru-RU" altLang="zh-CN" sz="3600" smtClean="0"/>
              <a:t>Сервис «Прозрачный бизнес»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31606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8FBD2-C077-4FB2-A439-BC5080CBE75F}" type="slidenum">
              <a:rPr lang="ru-RU" altLang="ru-RU" smtClean="0"/>
              <a:pPr/>
              <a:t>7</a:t>
            </a:fld>
            <a:endParaRPr lang="ru-RU" altLang="ru-RU"/>
          </a:p>
        </p:txBody>
      </p:sp>
      <p:pic>
        <p:nvPicPr>
          <p:cNvPr id="5" name="Рисунок 4" descr="C:\Users\1900-00-275\AppData\Local\Microsoft\Windows\Temporary Internet Files\Content.Word\Новый рисунок (36)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5" y="323850"/>
            <a:ext cx="3848100" cy="362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900-00-275\AppData\Local\Microsoft\Windows\Temporary Internet Files\Content.Word\Новый рисунок (38)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24" y="2844527"/>
            <a:ext cx="5940425" cy="4325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58162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8FBD2-C077-4FB2-A439-BC5080CBE75F}" type="slidenum">
              <a:rPr lang="ru-RU" altLang="ru-RU" smtClean="0"/>
              <a:pPr/>
              <a:t>8</a:t>
            </a:fld>
            <a:endParaRPr lang="ru-RU" altLang="ru-RU"/>
          </a:p>
        </p:txBody>
      </p:sp>
      <p:pic>
        <p:nvPicPr>
          <p:cNvPr id="5" name="Рисунок 4" descr="C:\Users\1900-00-275\AppData\Local\Microsoft\Windows\Temporary Internet Files\Content.Word\Новый рисунок (39)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54" y="1051560"/>
            <a:ext cx="5940425" cy="225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900-00-275\AppData\Local\Microsoft\Windows\Temporary Internet Files\Content.Word\Новый рисунок (39)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799" y="3306445"/>
            <a:ext cx="3174365" cy="3663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98776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388" cy="5324475"/>
          </a:xfrm>
        </p:spPr>
        <p:txBody>
          <a:bodyPr/>
          <a:lstStyle/>
          <a:p>
            <a:r>
              <a:rPr lang="ru-RU" altLang="zh-CN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Алгоримт работы с сервисом</a:t>
            </a:r>
          </a:p>
          <a:p>
            <a:r>
              <a:rPr lang="ru-RU" altLang="zh-CN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ШАГ1. Выбор ситуации</a:t>
            </a:r>
          </a:p>
          <a:p>
            <a:r>
              <a:rPr lang="ru-RU" altLang="zh-CN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ШАГ2. Заполнение формы</a:t>
            </a:r>
          </a:p>
          <a:p>
            <a:r>
              <a:rPr lang="ru-RU" altLang="zh-CN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ШАГ3. Приложение документов</a:t>
            </a:r>
          </a:p>
          <a:p>
            <a:r>
              <a:rPr lang="ru-RU" altLang="zh-CN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ШАГ4. Оперативное рассмотрение</a:t>
            </a:r>
          </a:p>
          <a:p>
            <a:r>
              <a:rPr lang="ru-RU" altLang="zh-CN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ШАГ5. Уведомление о статусе</a:t>
            </a:r>
            <a:endParaRPr lang="ru-RU" altLang="zh-CN" sz="4000" smtClean="0">
              <a:cs typeface="Times New Roman" panose="02020603050405020304" pitchFamily="18" charset="0"/>
            </a:endParaRPr>
          </a:p>
        </p:txBody>
      </p:sp>
      <p:sp>
        <p:nvSpPr>
          <p:cNvPr id="13315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>
          <a:xfrm>
            <a:off x="962025" y="552450"/>
            <a:ext cx="8580438" cy="1219200"/>
          </a:xfrm>
        </p:spPr>
        <p:txBody>
          <a:bodyPr/>
          <a:lstStyle/>
          <a:p>
            <a:pPr defTabSz="1042988" fontAlgn="base">
              <a:spcAft>
                <a:spcPct val="0"/>
              </a:spcAft>
            </a:pPr>
            <a:r>
              <a:rPr lang="ru-RU" altLang="ru-RU" sz="4000" smtClean="0"/>
              <a:t>«Оперативная помощь: разблокировка счета и вопросы ЕНС</a:t>
            </a:r>
          </a:p>
        </p:txBody>
      </p:sp>
    </p:spTree>
    <p:extLst>
      <p:ext uri="{BB962C8B-B14F-4D97-AF65-F5344CB8AC3E}">
        <p14:creationId xmlns:p14="http://schemas.microsoft.com/office/powerpoint/2010/main" val="253878766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9400</TotalTime>
  <Words>180</Words>
  <Application>Microsoft Office PowerPoint</Application>
  <PresentationFormat>Произвольный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宋体</vt:lpstr>
      <vt:lpstr>Arial</vt:lpstr>
      <vt:lpstr>Calibri</vt:lpstr>
      <vt:lpstr>Golos Text</vt:lpstr>
      <vt:lpstr>Times New Roman</vt:lpstr>
      <vt:lpstr>Present_FNS2012_A4</vt:lpstr>
      <vt:lpstr>Электронные сервисы  ФНС России </vt:lpstr>
      <vt:lpstr>Докладчик: заместитель начальника отдела оказания государственных услуг Рутианиди Елена Владимировна</vt:lpstr>
      <vt:lpstr>Новый порядок внесения ОКВЭД в ЕГРЮЛ и ЕГРИП (Федеральный закон от 28.12.2024 №529-ФЗ)</vt:lpstr>
      <vt:lpstr>Реализация промостраницы и сервиса на сайте ФНС </vt:lpstr>
      <vt:lpstr>Промостраницы и сервисы на сайте ФНС</vt:lpstr>
      <vt:lpstr>Сервис «Прозрачный бизнес»</vt:lpstr>
      <vt:lpstr>Презентация PowerPoint</vt:lpstr>
      <vt:lpstr>Презентация PowerPoint</vt:lpstr>
      <vt:lpstr>«Оперативная помощь: разблокировка счета и вопросы ЕНС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Креславский-Смирнов</dc:creator>
  <cp:lastModifiedBy>Сенникова Ольга Игоревна</cp:lastModifiedBy>
  <cp:revision>564</cp:revision>
  <cp:lastPrinted>2025-10-21T06:53:41Z</cp:lastPrinted>
  <dcterms:created xsi:type="dcterms:W3CDTF">2013-02-13T06:35:45Z</dcterms:created>
  <dcterms:modified xsi:type="dcterms:W3CDTF">2026-04-08T01:36:40Z</dcterms:modified>
</cp:coreProperties>
</file>